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60" r:id="rId3"/>
    <p:sldId id="262" r:id="rId4"/>
    <p:sldId id="258" r:id="rId5"/>
    <p:sldId id="257" r:id="rId6"/>
    <p:sldId id="283" r:id="rId7"/>
    <p:sldId id="286" r:id="rId8"/>
    <p:sldId id="284" r:id="rId9"/>
    <p:sldId id="265" r:id="rId10"/>
    <p:sldId id="266" r:id="rId11"/>
    <p:sldId id="272" r:id="rId12"/>
    <p:sldId id="264" r:id="rId13"/>
    <p:sldId id="267" r:id="rId14"/>
    <p:sldId id="287" r:id="rId15"/>
    <p:sldId id="282" r:id="rId16"/>
    <p:sldId id="289" r:id="rId17"/>
    <p:sldId id="278" r:id="rId18"/>
    <p:sldId id="280" r:id="rId19"/>
    <p:sldId id="274" r:id="rId20"/>
    <p:sldId id="263" r:id="rId21"/>
    <p:sldId id="261" r:id="rId22"/>
    <p:sldId id="281" r:id="rId23"/>
    <p:sldId id="28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4" autoAdjust="0"/>
    <p:restoredTop sz="94624" autoAdjust="0"/>
  </p:normalViewPr>
  <p:slideViewPr>
    <p:cSldViewPr>
      <p:cViewPr>
        <p:scale>
          <a:sx n="70" d="100"/>
          <a:sy n="70" d="100"/>
        </p:scale>
        <p:origin x="-1164" y="-10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92171838" cy="921718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3839E-9110-4CFF-903C-1330460BF74B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A11C9-6389-4069-9097-859DE73F86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8249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A11C9-6389-4069-9097-859DE73F86E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D4026A-B44C-4858-82B0-AFF49126666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A11C9-6389-4069-9097-859DE73F86E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3EB9D-9B09-4A50-A10B-8F10C7728D7A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43843-4289-4101-94A2-B59C061E4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B3435-04FA-453D-87DC-A1F99AD69CEC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84A1C-85A6-441F-9666-4283EB5A3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031DA-9683-471B-87AD-19905357D0A7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C2CFE-D1B1-44E6-8662-117881F35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FBECC-A2CE-4DD4-A0C8-6C833A8706CF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E4C67-5F93-49B6-8B19-4AF6D72E0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8FB96-1016-40E2-8452-9C3C004BD5E7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11EE5-E299-43E8-AE89-6DA74644D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442F5-9012-4F07-A83E-6B35BF840DAE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47D5B-C397-440E-AA10-CFF65FCBED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A7B6A-7B84-4017-B9F1-B9B81A28558C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B6904-D720-4A56-9D0E-609906D56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15E53-E2DA-4F11-8A88-E67320EB799A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34AFD-2D71-4566-98C2-E3150014D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C0972-918F-4A5B-929D-8BB010FB321C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9DF46-FF45-497A-8A26-9F9B00637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42D16-BAEF-445C-AD6F-916385F8244E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F79D4-170F-465C-ACC2-6961B2ED85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E9555-8A11-45B5-A648-E732D9B4B4B8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F2B94-B3B5-4170-B5E2-EC88DF5C2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DAAE71-178E-4C0D-8A8C-F1280DF8193F}" type="datetimeFigureOut">
              <a:rPr lang="ru-RU"/>
              <a:pPr>
                <a:defRPr/>
              </a:pPr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2FF0F5-0646-45C8-92AC-FE4E2A8B32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F09A1-6EE1-41E6-8CC9-5FC3305F80DF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34781-BF60-4BBB-9530-9623925AD7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060;&#1080;&#1083;&#1100;&#1084;_0001.wmv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60" y="548616"/>
            <a:ext cx="8229600" cy="1143000"/>
          </a:xfrm>
        </p:spPr>
        <p:txBody>
          <a:bodyPr/>
          <a:lstStyle/>
          <a:p>
            <a:r>
              <a:rPr lang="ru-RU" dirty="0" smtClean="0"/>
              <a:t>Блез Паскаль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>
              <a:buNone/>
            </a:pP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1736" y="1538748"/>
            <a:ext cx="3780504" cy="4342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83535243_reshenie-probl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3929066"/>
            <a:ext cx="2214578" cy="224237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TextBox 5"/>
          <p:cNvSpPr txBox="1"/>
          <p:nvPr/>
        </p:nvSpPr>
        <p:spPr>
          <a:xfrm>
            <a:off x="971520" y="908664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100:2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472" y="2258844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50:10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1736" y="1718772"/>
            <a:ext cx="2250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35:5</a:t>
            </a:r>
          </a:p>
          <a:p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51784" y="3699036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122:2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1532" y="4059084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25:5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42156" y="908664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100:10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21940" y="2258844"/>
            <a:ext cx="2250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64:2</a:t>
            </a:r>
          </a:p>
          <a:p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81868" y="818652"/>
            <a:ext cx="2250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36:2</a:t>
            </a:r>
          </a:p>
          <a:p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1508" y="5049216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400:10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02084" y="3248976"/>
            <a:ext cx="2880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650:10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1952" y="4419132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27:2= 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32168" y="1718772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153:5=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91856" y="5499276"/>
            <a:ext cx="2790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34560:10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52024" y="818652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=18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71880" y="1718772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=7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51664" y="2258844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=5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62372" y="908664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=10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91976" y="3699036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=61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41676" y="4059084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=5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02084" y="2258844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=32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12312" y="3248976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=65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42156" y="5499276"/>
            <a:ext cx="20702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=3456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91736" y="5049216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=40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11712" y="908664"/>
            <a:ext cx="1170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=50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652144" y="4329120"/>
            <a:ext cx="5400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452384" y="1628760"/>
            <a:ext cx="5400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01604" y="2978940"/>
            <a:ext cx="22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65:10=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221820" y="2888928"/>
            <a:ext cx="5400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448" y="1988808"/>
            <a:ext cx="8229600" cy="22971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Признаки делимости</a:t>
            </a:r>
            <a:br>
              <a:rPr lang="ru-RU" sz="48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2, 5, 10.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урока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714348" y="1257288"/>
            <a:ext cx="7972452" cy="2028837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- найти способы быстрого определения делителей числа без выполнения деления;</a:t>
            </a:r>
            <a:endParaRPr lang="en-US" sz="2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520" y="2258844"/>
            <a:ext cx="72909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сформулировать признаки делимости чисел на 2,  5, 10; 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1496" y="3248976"/>
            <a:ext cx="7921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-научиться применять признак при решении    задач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writingonbook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59556">
            <a:off x="7164388" y="4868863"/>
            <a:ext cx="1066800" cy="10001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1556" y="908664"/>
            <a:ext cx="2880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100:2=50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1544" y="2528880"/>
            <a:ext cx="2880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122:2=61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2060" y="2528880"/>
            <a:ext cx="2250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64:2=32</a:t>
            </a:r>
          </a:p>
          <a:p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2072" y="908664"/>
            <a:ext cx="2250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36:2=16</a:t>
            </a:r>
          </a:p>
          <a:p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71640" y="818652"/>
            <a:ext cx="360048" cy="9901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382108" y="2528880"/>
            <a:ext cx="360048" cy="9901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472120" y="818652"/>
            <a:ext cx="360048" cy="9901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781628" y="2438868"/>
            <a:ext cx="360048" cy="9901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31808" y="3879060"/>
            <a:ext cx="2880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88:2=44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491856" y="3789048"/>
            <a:ext cx="360048" cy="9901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520" y="4959204"/>
            <a:ext cx="7651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число оканчивается на цифры  0,2,4,6,8, то оно делится на 2.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3401844" y="1808784"/>
            <a:ext cx="2250300" cy="1200329"/>
            <a:chOff x="3401844" y="1808784"/>
            <a:chExt cx="2250300" cy="1200329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3401844" y="1808784"/>
              <a:ext cx="2250300" cy="1200329"/>
              <a:chOff x="3401844" y="1808784"/>
              <a:chExt cx="2250300" cy="1200329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3401844" y="1808784"/>
                <a:ext cx="22503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7200" b="1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27  2</a:t>
                </a:r>
                <a:endParaRPr lang="ru-RU" sz="7200" b="1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Овал 15"/>
              <p:cNvSpPr/>
              <p:nvPr/>
            </p:nvSpPr>
            <p:spPr>
              <a:xfrm>
                <a:off x="4572000" y="2168832"/>
                <a:ext cx="90012" cy="900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/>
                  </a:solidFill>
                </a:endParaRPr>
              </a:p>
            </p:txBody>
          </p:sp>
          <p:sp>
            <p:nvSpPr>
              <p:cNvPr id="17" name="Овал 16"/>
              <p:cNvSpPr/>
              <p:nvPr/>
            </p:nvSpPr>
            <p:spPr>
              <a:xfrm>
                <a:off x="4572000" y="2348856"/>
                <a:ext cx="90012" cy="900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/>
                  </a:solidFill>
                </a:endParaRPr>
              </a:p>
            </p:txBody>
          </p:sp>
          <p:sp>
            <p:nvSpPr>
              <p:cNvPr id="18" name="Овал 17"/>
              <p:cNvSpPr/>
              <p:nvPr/>
            </p:nvSpPr>
            <p:spPr>
              <a:xfrm>
                <a:off x="4572000" y="2528880"/>
                <a:ext cx="90012" cy="900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21" name="Прямая соединительная линия 20"/>
            <p:cNvCxnSpPr/>
            <p:nvPr/>
          </p:nvCxnSpPr>
          <p:spPr>
            <a:xfrm>
              <a:off x="4391976" y="1988808"/>
              <a:ext cx="360048" cy="72009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4" name="Овал 23"/>
          <p:cNvSpPr/>
          <p:nvPr/>
        </p:nvSpPr>
        <p:spPr>
          <a:xfrm>
            <a:off x="3941916" y="1718772"/>
            <a:ext cx="540072" cy="1440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noFill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  <p:bldP spid="5" grpId="0"/>
      <p:bldP spid="5" grpId="1"/>
      <p:bldP spid="6" grpId="0"/>
      <p:bldP spid="6" grpId="1"/>
      <p:bldP spid="7" grpId="0"/>
      <p:bldP spid="7" grpId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/>
      <p:bldP spid="12" grpId="1"/>
      <p:bldP spid="13" grpId="0" animBg="1"/>
      <p:bldP spid="13" grpId="1" animBg="1"/>
      <p:bldP spid="14" grpId="0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1592" y="1268712"/>
            <a:ext cx="2250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35:5=7</a:t>
            </a:r>
          </a:p>
          <a:p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1580" y="3338988"/>
            <a:ext cx="2250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25:5=5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3338988"/>
            <a:ext cx="40505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50:5=10</a:t>
            </a:r>
          </a:p>
          <a:p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1988" y="1268712"/>
            <a:ext cx="3600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100:5=20</a:t>
            </a:r>
          </a:p>
          <a:p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71640" y="1268712"/>
            <a:ext cx="450060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202084" y="1268712"/>
            <a:ext cx="450060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022060" y="3338988"/>
            <a:ext cx="450060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781628" y="3338988"/>
            <a:ext cx="450060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241556" y="5049216"/>
            <a:ext cx="5940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число оканчивается на 0 и на 5, то оно делится на 5.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401844" y="2258844"/>
            <a:ext cx="2250300" cy="1754326"/>
            <a:chOff x="3401844" y="2258844"/>
            <a:chExt cx="2250300" cy="1754326"/>
          </a:xfrm>
        </p:grpSpPr>
        <p:sp>
          <p:nvSpPr>
            <p:cNvPr id="15" name="TextBox 14"/>
            <p:cNvSpPr txBox="1"/>
            <p:nvPr/>
          </p:nvSpPr>
          <p:spPr>
            <a:xfrm>
              <a:off x="3401844" y="2258844"/>
              <a:ext cx="22503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4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153  5</a:t>
              </a:r>
            </a:p>
            <a:p>
              <a:endPara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4662012" y="2528880"/>
              <a:ext cx="90012" cy="450060"/>
              <a:chOff x="6462252" y="2528880"/>
              <a:chExt cx="90012" cy="450060"/>
            </a:xfrm>
          </p:grpSpPr>
          <p:sp>
            <p:nvSpPr>
              <p:cNvPr id="16" name="Овал 15"/>
              <p:cNvSpPr/>
              <p:nvPr/>
            </p:nvSpPr>
            <p:spPr>
              <a:xfrm>
                <a:off x="6462252" y="2528880"/>
                <a:ext cx="90012" cy="900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17" name="Овал 16"/>
              <p:cNvSpPr/>
              <p:nvPr/>
            </p:nvSpPr>
            <p:spPr>
              <a:xfrm>
                <a:off x="6462252" y="2708904"/>
                <a:ext cx="90012" cy="900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18" name="Овал 17"/>
              <p:cNvSpPr/>
              <p:nvPr/>
            </p:nvSpPr>
            <p:spPr>
              <a:xfrm>
                <a:off x="6462252" y="2888928"/>
                <a:ext cx="90012" cy="900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21" name="Прямая соединительная линия 20"/>
            <p:cNvCxnSpPr>
              <a:stCxn id="15" idx="0"/>
            </p:cNvCxnSpPr>
            <p:nvPr/>
          </p:nvCxnSpPr>
          <p:spPr>
            <a:xfrm>
              <a:off x="4526994" y="2258844"/>
              <a:ext cx="405054" cy="90012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4" name="Овал 23"/>
          <p:cNvSpPr/>
          <p:nvPr/>
        </p:nvSpPr>
        <p:spPr>
          <a:xfrm>
            <a:off x="4121940" y="2168832"/>
            <a:ext cx="450060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  <p:bldP spid="5" grpId="2"/>
      <p:bldP spid="7" grpId="0"/>
      <p:bldP spid="7" grpId="1"/>
      <p:bldP spid="7" grpId="2"/>
      <p:bldP spid="8" grpId="0"/>
      <p:bldP spid="8" grpId="1"/>
      <p:bldP spid="8" grpId="2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/>
      <p:bldP spid="24" grpId="0" animBg="1"/>
      <p:bldP spid="24" grpId="1" animBg="1"/>
      <p:bldP spid="24" grpId="2" animBg="1"/>
      <p:bldP spid="24" grpId="3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3602" y="1268712"/>
            <a:ext cx="2608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50:10=5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63576" y="1268712"/>
            <a:ext cx="40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100:10=10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1508" y="3879060"/>
            <a:ext cx="3547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400:10=40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2048" y="3879060"/>
            <a:ext cx="3338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650:10=65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1700" y="2708904"/>
            <a:ext cx="4590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34560:10=3456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601604" y="1178700"/>
            <a:ext cx="360048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652144" y="3789048"/>
            <a:ext cx="360048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671880" y="2618892"/>
            <a:ext cx="360048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202084" y="1178700"/>
            <a:ext cx="360048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601604" y="3789048"/>
            <a:ext cx="360048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971520" y="5049216"/>
            <a:ext cx="7110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число оканчивается на цифру 0, то оно делится на 10.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3131808" y="2348856"/>
            <a:ext cx="2520336" cy="1015663"/>
            <a:chOff x="3131808" y="2348856"/>
            <a:chExt cx="2520336" cy="1015663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121940" y="2528880"/>
              <a:ext cx="360048" cy="720096"/>
              <a:chOff x="4301964" y="728640"/>
              <a:chExt cx="360048" cy="720096"/>
            </a:xfrm>
          </p:grpSpPr>
          <p:grpSp>
            <p:nvGrpSpPr>
              <p:cNvPr id="27" name="Группа 26"/>
              <p:cNvGrpSpPr/>
              <p:nvPr/>
            </p:nvGrpSpPr>
            <p:grpSpPr>
              <a:xfrm>
                <a:off x="4391976" y="818652"/>
                <a:ext cx="90012" cy="450060"/>
                <a:chOff x="7722420" y="1448736"/>
                <a:chExt cx="90012" cy="450060"/>
              </a:xfrm>
            </p:grpSpPr>
            <p:sp>
              <p:nvSpPr>
                <p:cNvPr id="19" name="Овал 18"/>
                <p:cNvSpPr/>
                <p:nvPr/>
              </p:nvSpPr>
              <p:spPr>
                <a:xfrm>
                  <a:off x="7722420" y="1448736"/>
                  <a:ext cx="90012" cy="900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" name="Овал 19"/>
                <p:cNvSpPr/>
                <p:nvPr/>
              </p:nvSpPr>
              <p:spPr>
                <a:xfrm>
                  <a:off x="7722420" y="1628760"/>
                  <a:ext cx="90012" cy="900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1" name="Овал 20"/>
                <p:cNvSpPr/>
                <p:nvPr/>
              </p:nvSpPr>
              <p:spPr>
                <a:xfrm>
                  <a:off x="7722420" y="1808784"/>
                  <a:ext cx="90012" cy="900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4301964" y="728640"/>
                <a:ext cx="360048" cy="720096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3131808" y="2348856"/>
              <a:ext cx="25203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65   10</a:t>
              </a:r>
              <a:endParaRPr lang="ru-RU" sz="6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0" name="Овал 29"/>
          <p:cNvSpPr/>
          <p:nvPr/>
        </p:nvSpPr>
        <p:spPr>
          <a:xfrm>
            <a:off x="3581868" y="2348856"/>
            <a:ext cx="450060" cy="1080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/>
      <p:bldP spid="30" grpId="0" animBg="1"/>
      <p:bldP spid="30" grpId="1" animBg="1"/>
      <p:bldP spid="3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60" y="908664"/>
            <a:ext cx="8229600" cy="528641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Используя каждую из цифр </a:t>
            </a:r>
            <a:r>
              <a:rPr lang="ru-RU" b="1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5 и 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один раз, составьте все возможные трехзначные числа: 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а) кратные      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б) кратные       </a:t>
            </a: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600" b="1" cap="all" dirty="0" smtClean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в) кратные       </a:t>
            </a:r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41753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Calibri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472" y="1538748"/>
            <a:ext cx="4114800" cy="4525963"/>
          </a:xfrm>
          <a:ln w="6350">
            <a:noFill/>
          </a:ln>
        </p:spPr>
        <p:txBody>
          <a:bodyPr/>
          <a:lstStyle/>
          <a:p>
            <a:pPr>
              <a:buNone/>
            </a:pPr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а) кратные 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10:</a:t>
            </a:r>
          </a:p>
          <a:p>
            <a:pPr>
              <a:buNone/>
            </a:pPr>
            <a:endParaRPr lang="en-US" sz="4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б)кратные </a:t>
            </a:r>
            <a:r>
              <a:rPr lang="ru-RU" sz="48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5:</a:t>
            </a:r>
          </a:p>
          <a:p>
            <a:pPr>
              <a:buNone/>
            </a:pPr>
            <a:endParaRPr lang="ru-RU" sz="4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800" dirty="0" smtClean="0">
                <a:solidFill>
                  <a:schemeClr val="accent1">
                    <a:lumMod val="50000"/>
                  </a:schemeClr>
                </a:solidFill>
              </a:rPr>
              <a:t>в)кратные </a:t>
            </a:r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2:</a:t>
            </a:r>
            <a:endParaRPr lang="ru-RU" sz="54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  <a:p>
            <a:pPr>
              <a:buNone/>
            </a:pPr>
            <a:endParaRPr lang="ru-RU" sz="5400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5113174" y="1571612"/>
            <a:ext cx="2959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850, 580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3357562"/>
            <a:ext cx="4143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850</a:t>
            </a:r>
            <a:r>
              <a:rPr lang="ru-RU" sz="4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, 580, 805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91976" y="5286388"/>
            <a:ext cx="3780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850</a:t>
            </a:r>
            <a:r>
              <a:rPr lang="ru-RU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</a:t>
            </a:r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580,508</a:t>
            </a:r>
            <a:endParaRPr lang="ru-RU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1"/>
          <p:cNvSpPr txBox="1">
            <a:spLocks noChangeArrowheads="1"/>
          </p:cNvSpPr>
          <p:nvPr/>
        </p:nvSpPr>
        <p:spPr bwMode="auto">
          <a:xfrm>
            <a:off x="341436" y="548616"/>
            <a:ext cx="8997950" cy="519113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latin typeface="Calibri" pitchFamily="34" charset="0"/>
              </a:rPr>
              <a:t>Какие числа, кратные 5, удовлетворяют </a:t>
            </a:r>
            <a:r>
              <a:rPr lang="ru-RU" sz="2800" b="1" dirty="0" smtClean="0">
                <a:latin typeface="Calibri" pitchFamily="34" charset="0"/>
              </a:rPr>
              <a:t>промежутку</a:t>
            </a:r>
            <a:endParaRPr lang="ru-RU" sz="3200" b="1" dirty="0">
              <a:latin typeface="Calibri" pitchFamily="34" charset="0"/>
            </a:endParaRPr>
          </a:p>
        </p:txBody>
      </p:sp>
      <p:sp>
        <p:nvSpPr>
          <p:cNvPr id="440330" name="Text Box 10"/>
          <p:cNvSpPr txBox="1">
            <a:spLocks noChangeArrowheads="1"/>
          </p:cNvSpPr>
          <p:nvPr/>
        </p:nvSpPr>
        <p:spPr bwMode="auto">
          <a:xfrm>
            <a:off x="2905125" y="1016000"/>
            <a:ext cx="3013075" cy="823913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64 </a:t>
            </a: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&lt; </a:t>
            </a:r>
            <a:r>
              <a:rPr lang="en-US" sz="48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x</a:t>
            </a: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&lt; 78</a:t>
            </a:r>
            <a:endParaRPr lang="ru-RU" sz="4800" b="1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40332" name="Text Box 12"/>
          <p:cNvSpPr txBox="1">
            <a:spLocks noChangeArrowheads="1"/>
          </p:cNvSpPr>
          <p:nvPr/>
        </p:nvSpPr>
        <p:spPr bwMode="auto">
          <a:xfrm>
            <a:off x="441325" y="4822825"/>
            <a:ext cx="279400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64 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&lt; </a:t>
            </a: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   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&lt; 78</a:t>
            </a:r>
            <a:endParaRPr lang="ru-RU" sz="4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40335" name="Text Box 15"/>
          <p:cNvSpPr txBox="1">
            <a:spLocks noChangeArrowheads="1"/>
          </p:cNvSpPr>
          <p:nvPr/>
        </p:nvSpPr>
        <p:spPr bwMode="auto">
          <a:xfrm>
            <a:off x="3108325" y="5559425"/>
            <a:ext cx="279400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64 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&lt; </a:t>
            </a: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   </a:t>
            </a:r>
            <a:r>
              <a:rPr 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&lt; 78</a:t>
            </a:r>
            <a:endParaRPr lang="ru-RU" sz="4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40336" name="Text Box 16"/>
          <p:cNvSpPr txBox="1">
            <a:spLocks noChangeArrowheads="1"/>
          </p:cNvSpPr>
          <p:nvPr/>
        </p:nvSpPr>
        <p:spPr bwMode="auto">
          <a:xfrm>
            <a:off x="6054725" y="4924425"/>
            <a:ext cx="2656496" cy="707886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64 </a:t>
            </a: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&lt; </a:t>
            </a:r>
            <a:r>
              <a:rPr lang="ru-RU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&lt; 78</a:t>
            </a:r>
            <a:endParaRPr lang="ru-RU" sz="4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0339" name="Text Box 19"/>
          <p:cNvSpPr txBox="1">
            <a:spLocks noChangeArrowheads="1"/>
          </p:cNvSpPr>
          <p:nvPr/>
        </p:nvSpPr>
        <p:spPr bwMode="auto">
          <a:xfrm>
            <a:off x="1241556" y="2348856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60</a:t>
            </a:r>
          </a:p>
        </p:txBody>
      </p:sp>
      <p:sp>
        <p:nvSpPr>
          <p:cNvPr id="440342" name="Text Box 22"/>
          <p:cNvSpPr txBox="1">
            <a:spLocks noChangeArrowheads="1"/>
          </p:cNvSpPr>
          <p:nvPr/>
        </p:nvSpPr>
        <p:spPr bwMode="auto">
          <a:xfrm>
            <a:off x="4124325" y="2943225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65</a:t>
            </a:r>
          </a:p>
        </p:txBody>
      </p:sp>
      <p:sp>
        <p:nvSpPr>
          <p:cNvPr id="440345" name="Text Box 25"/>
          <p:cNvSpPr txBox="1">
            <a:spLocks noChangeArrowheads="1"/>
          </p:cNvSpPr>
          <p:nvPr/>
        </p:nvSpPr>
        <p:spPr bwMode="auto">
          <a:xfrm>
            <a:off x="2591736" y="3158964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70</a:t>
            </a:r>
          </a:p>
        </p:txBody>
      </p:sp>
      <p:sp>
        <p:nvSpPr>
          <p:cNvPr id="440347" name="Text Box 27"/>
          <p:cNvSpPr txBox="1">
            <a:spLocks noChangeArrowheads="1"/>
          </p:cNvSpPr>
          <p:nvPr/>
        </p:nvSpPr>
        <p:spPr bwMode="auto">
          <a:xfrm>
            <a:off x="5572125" y="3654425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75</a:t>
            </a:r>
          </a:p>
        </p:txBody>
      </p:sp>
      <p:sp>
        <p:nvSpPr>
          <p:cNvPr id="440351" name="Text Box 31"/>
          <p:cNvSpPr txBox="1">
            <a:spLocks noChangeArrowheads="1"/>
          </p:cNvSpPr>
          <p:nvPr/>
        </p:nvSpPr>
        <p:spPr bwMode="auto">
          <a:xfrm>
            <a:off x="2321700" y="1988808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61</a:t>
            </a:r>
          </a:p>
        </p:txBody>
      </p:sp>
      <p:sp>
        <p:nvSpPr>
          <p:cNvPr id="440352" name="Text Box 32"/>
          <p:cNvSpPr txBox="1">
            <a:spLocks noChangeArrowheads="1"/>
          </p:cNvSpPr>
          <p:nvPr/>
        </p:nvSpPr>
        <p:spPr bwMode="auto">
          <a:xfrm>
            <a:off x="3997325" y="2003425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63</a:t>
            </a:r>
          </a:p>
        </p:txBody>
      </p:sp>
      <p:sp>
        <p:nvSpPr>
          <p:cNvPr id="440353" name="Text Box 33"/>
          <p:cNvSpPr txBox="1">
            <a:spLocks noChangeArrowheads="1"/>
          </p:cNvSpPr>
          <p:nvPr/>
        </p:nvSpPr>
        <p:spPr bwMode="auto">
          <a:xfrm>
            <a:off x="6912312" y="1898796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64</a:t>
            </a:r>
          </a:p>
        </p:txBody>
      </p:sp>
      <p:sp>
        <p:nvSpPr>
          <p:cNvPr id="440354" name="Text Box 34"/>
          <p:cNvSpPr txBox="1">
            <a:spLocks noChangeArrowheads="1"/>
          </p:cNvSpPr>
          <p:nvPr/>
        </p:nvSpPr>
        <p:spPr bwMode="auto">
          <a:xfrm>
            <a:off x="1421580" y="3429000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71</a:t>
            </a:r>
          </a:p>
        </p:txBody>
      </p:sp>
      <p:sp>
        <p:nvSpPr>
          <p:cNvPr id="440355" name="Text Box 35" hidden="1"/>
          <p:cNvSpPr txBox="1">
            <a:spLocks noChangeArrowheads="1"/>
          </p:cNvSpPr>
          <p:nvPr/>
        </p:nvSpPr>
        <p:spPr bwMode="auto">
          <a:xfrm>
            <a:off x="1609725" y="3349625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72</a:t>
            </a:r>
          </a:p>
        </p:txBody>
      </p:sp>
      <p:sp>
        <p:nvSpPr>
          <p:cNvPr id="440356" name="Text Box 36"/>
          <p:cNvSpPr txBox="1">
            <a:spLocks noChangeArrowheads="1"/>
          </p:cNvSpPr>
          <p:nvPr/>
        </p:nvSpPr>
        <p:spPr bwMode="auto">
          <a:xfrm>
            <a:off x="4098925" y="3806825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74</a:t>
            </a:r>
          </a:p>
        </p:txBody>
      </p:sp>
      <p:sp>
        <p:nvSpPr>
          <p:cNvPr id="440357" name="Text Box 37"/>
          <p:cNvSpPr txBox="1">
            <a:spLocks noChangeArrowheads="1"/>
          </p:cNvSpPr>
          <p:nvPr/>
        </p:nvSpPr>
        <p:spPr bwMode="auto">
          <a:xfrm>
            <a:off x="5562132" y="2438868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78</a:t>
            </a:r>
          </a:p>
        </p:txBody>
      </p:sp>
      <p:sp>
        <p:nvSpPr>
          <p:cNvPr id="440358" name="Text Box 38"/>
          <p:cNvSpPr txBox="1">
            <a:spLocks noChangeArrowheads="1"/>
          </p:cNvSpPr>
          <p:nvPr/>
        </p:nvSpPr>
        <p:spPr bwMode="auto">
          <a:xfrm>
            <a:off x="6732288" y="3158964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80</a:t>
            </a:r>
          </a:p>
        </p:txBody>
      </p:sp>
      <p:sp>
        <p:nvSpPr>
          <p:cNvPr id="440359" name="Text Box 39"/>
          <p:cNvSpPr txBox="1">
            <a:spLocks noChangeArrowheads="1"/>
          </p:cNvSpPr>
          <p:nvPr/>
        </p:nvSpPr>
        <p:spPr bwMode="auto">
          <a:xfrm>
            <a:off x="7542396" y="3789048"/>
            <a:ext cx="692150" cy="70167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85</a:t>
            </a:r>
          </a:p>
        </p:txBody>
      </p:sp>
    </p:spTree>
  </p:cSld>
  <p:clrMapOvr>
    <a:masterClrMapping/>
  </p:clrMapOvr>
  <p:transition advClick="0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03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07407E-6 L -0.28611 0.27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0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00" y="13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0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403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4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40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91 0.05389 L 0.16424 0.361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40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15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0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4403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4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403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22222E-6 L 0.17222 0.1851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40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00" y="9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0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4403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403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4403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3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40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4403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403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4403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40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4403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403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4403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403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500" fill="hold"/>
                                        <p:tgtEl>
                                          <p:spTgt spid="4403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403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4403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403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fill="hold"/>
                                        <p:tgtEl>
                                          <p:spTgt spid="4403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40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0" fill="hold"/>
                                        <p:tgtEl>
                                          <p:spTgt spid="4403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403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4403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9"/>
                  </p:tgtEl>
                </p:cond>
              </p:nextCondLst>
            </p:seq>
          </p:childTnLst>
        </p:cTn>
      </p:par>
    </p:tnLst>
    <p:bldLst>
      <p:bldP spid="440332" grpId="0"/>
      <p:bldP spid="440335" grpId="0"/>
      <p:bldP spid="440336" grpId="0"/>
      <p:bldP spid="440339" grpId="0"/>
      <p:bldP spid="440342" grpId="0"/>
      <p:bldP spid="440342" grpId="1"/>
      <p:bldP spid="440345" grpId="0"/>
      <p:bldP spid="440345" grpId="1"/>
      <p:bldP spid="440347" grpId="0"/>
      <p:bldP spid="440347" grpId="1"/>
      <p:bldP spid="440351" grpId="0"/>
      <p:bldP spid="440352" grpId="0"/>
      <p:bldP spid="440353" grpId="0"/>
      <p:bldP spid="440354" grpId="0"/>
      <p:bldP spid="440355" grpId="0"/>
      <p:bldP spid="440356" grpId="0"/>
      <p:bldP spid="440357" grpId="0"/>
      <p:bldP spid="440358" grpId="0"/>
      <p:bldP spid="4403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3872"/>
            <a:ext cx="8005784" cy="793766"/>
          </a:xfrm>
        </p:spPr>
        <p:txBody>
          <a:bodyPr/>
          <a:lstStyle/>
          <a:p>
            <a:r>
              <a:rPr lang="ru-RU" kern="1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ФИЗКУЛЬТМИНУТКА</a:t>
            </a:r>
            <a:endParaRPr lang="ru-RU" dirty="0"/>
          </a:p>
        </p:txBody>
      </p:sp>
      <p:pic>
        <p:nvPicPr>
          <p:cNvPr id="4" name="Picture 6" descr="cat3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3224" y="3881440"/>
            <a:ext cx="1944687" cy="2143125"/>
          </a:xfrm>
          <a:prstGeom prst="rect">
            <a:avLst/>
          </a:prstGeom>
          <a:noFill/>
        </p:spPr>
      </p:pic>
      <p:pic>
        <p:nvPicPr>
          <p:cNvPr id="5" name="Рисунок 3" descr="1319468093_1df2cfa0fbea.pn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3216" y="1619240"/>
            <a:ext cx="2687643" cy="44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Назовите несколько значений выражения переменной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при которых значение 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2957" name="Object 13"/>
          <p:cNvGraphicFramePr>
            <a:graphicFrameLocks noGrp="1" noChangeAspect="1"/>
          </p:cNvGraphicFramePr>
          <p:nvPr>
            <p:ph idx="1"/>
          </p:nvPr>
        </p:nvGraphicFramePr>
        <p:xfrm>
          <a:off x="2861772" y="2168832"/>
          <a:ext cx="3643338" cy="785818"/>
        </p:xfrm>
        <a:graphic>
          <a:graphicData uri="http://schemas.openxmlformats.org/presentationml/2006/ole">
            <p:oleObj spid="_x0000_s1027" name="Формула" r:id="rId4" imgW="799920" imgH="228600" progId="Equation.3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1538" y="3286124"/>
            <a:ext cx="2071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800" b="1" dirty="0" smtClean="0">
                <a:solidFill>
                  <a:srgbClr val="002060"/>
                </a:solidFill>
              </a:rPr>
              <a:t>Кратно 2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4143380"/>
            <a:ext cx="2786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800" b="1" dirty="0" smtClean="0">
                <a:solidFill>
                  <a:srgbClr val="002060"/>
                </a:solidFill>
              </a:rPr>
              <a:t>Кратно 5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1538" y="5286388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800" b="1" dirty="0" smtClean="0">
                <a:solidFill>
                  <a:srgbClr val="002060"/>
                </a:solidFill>
              </a:rPr>
              <a:t>Кратно 10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3244334"/>
            <a:ext cx="3643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800" dirty="0" smtClean="0"/>
              <a:t>       </a:t>
            </a:r>
            <a:r>
              <a:rPr lang="ru-RU" sz="2800" b="1" dirty="0" smtClean="0">
                <a:solidFill>
                  <a:srgbClr val="C00000"/>
                </a:solidFill>
              </a:rPr>
              <a:t>а = 0;  2;  10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7620" y="4143380"/>
            <a:ext cx="3643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dirty="0" smtClean="0"/>
              <a:t>          </a:t>
            </a:r>
            <a:r>
              <a:rPr lang="ru-RU" sz="2800" b="1" dirty="0" smtClean="0">
                <a:solidFill>
                  <a:srgbClr val="C00000"/>
                </a:solidFill>
              </a:rPr>
              <a:t>а = 4; 9; 14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71934" y="5214950"/>
            <a:ext cx="29289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b="1" dirty="0" smtClean="0">
                <a:solidFill>
                  <a:srgbClr val="C00000"/>
                </a:solidFill>
              </a:rPr>
              <a:t>       </a:t>
            </a:r>
            <a:r>
              <a:rPr lang="ru-RU" sz="2800" b="1" dirty="0" smtClean="0">
                <a:solidFill>
                  <a:srgbClr val="C00000"/>
                </a:solidFill>
              </a:rPr>
              <a:t>а = 4; 14; 24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8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472" y="908664"/>
            <a:ext cx="7741032" cy="5040672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Укажите, какие из чисел 158, 255, 1290, 183, 735, 176, 890, 4500, 134, 112 кратны числу: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а) 2;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б) 5;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в)10;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г) и 2 и 5?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791496" y="638628"/>
            <a:ext cx="45906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1ученик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числа будут делиться на 5?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48732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54270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30876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84785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36780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961652" y="2258844"/>
            <a:ext cx="495066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2ученик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числа будут делиться на 2?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48732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54270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30876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84785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36780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581868" y="3338988"/>
            <a:ext cx="495066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3ученик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Какие числа будут делиться на 10?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48732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54270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30876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84785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36780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881508" y="2168832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881508" y="2888928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051664" y="4869192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051664" y="4149096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051664" y="3789048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051664" y="3429000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81508" y="3248976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671880" y="5949336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671880" y="4869192"/>
            <a:ext cx="72009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791496" y="638628"/>
            <a:ext cx="749051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Решить №607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Делится на 2   Делится на 5  Делится на 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63*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37*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49*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8592"/>
            <a:ext cx="8229600" cy="540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472" y="1088688"/>
            <a:ext cx="8101080" cy="558074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1. Какое из данных чисел делится на </a:t>
            </a:r>
            <a:r>
              <a:rPr lang="ru-RU" b="1" dirty="0" smtClean="0"/>
              <a:t>2</a:t>
            </a:r>
            <a:r>
              <a:rPr lang="ru-RU" dirty="0" smtClean="0"/>
              <a:t> ?</a:t>
            </a:r>
          </a:p>
          <a:p>
            <a:pPr>
              <a:buNone/>
            </a:pPr>
            <a:r>
              <a:rPr lang="ru-RU" dirty="0" smtClean="0"/>
              <a:t>        а )125,   б) 156,   в) 1321.</a:t>
            </a:r>
          </a:p>
          <a:p>
            <a:pPr>
              <a:buNone/>
            </a:pPr>
            <a:r>
              <a:rPr lang="ru-RU" dirty="0" smtClean="0"/>
              <a:t>2.  Среди чисел найдите те, которые делятся на  </a:t>
            </a:r>
            <a:r>
              <a:rPr lang="ru-RU" b="1" dirty="0" smtClean="0"/>
              <a:t>5 </a:t>
            </a:r>
            <a:r>
              <a:rPr lang="ru-RU" dirty="0" smtClean="0"/>
              <a:t>      а) 12,  б)  111,  в)  125.</a:t>
            </a:r>
          </a:p>
          <a:p>
            <a:pPr marL="514350" indent="-514350">
              <a:buAutoNum type="arabicPeriod" startAt="3"/>
            </a:pPr>
            <a:r>
              <a:rPr lang="ru-RU" dirty="0" smtClean="0"/>
              <a:t>Найдите те числа, которые делятся и на </a:t>
            </a:r>
            <a:r>
              <a:rPr lang="ru-RU" b="1" dirty="0" smtClean="0"/>
              <a:t>2</a:t>
            </a:r>
            <a:r>
              <a:rPr lang="ru-RU" dirty="0" smtClean="0"/>
              <a:t> и на </a:t>
            </a:r>
            <a:r>
              <a:rPr lang="ru-RU" b="1" dirty="0" smtClean="0"/>
              <a:t>5</a:t>
            </a:r>
            <a:r>
              <a:rPr lang="ru-RU" dirty="0" smtClean="0"/>
              <a:t>      а)  175,  б)  390,  в)  222.</a:t>
            </a:r>
          </a:p>
          <a:p>
            <a:pPr marL="514350" indent="-514350">
              <a:buAutoNum type="arabicPeriod" startAt="3"/>
            </a:pPr>
            <a:r>
              <a:rPr lang="ru-RU" dirty="0" smtClean="0"/>
              <a:t>Какое число кратно и </a:t>
            </a:r>
            <a:r>
              <a:rPr lang="ru-RU" b="1" dirty="0" smtClean="0"/>
              <a:t>5 и 10?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      а) 12463,  б)  12460,  в)  12461.</a:t>
            </a:r>
          </a:p>
          <a:p>
            <a:pPr marL="514350" indent="-514350">
              <a:buNone/>
            </a:pPr>
            <a:r>
              <a:rPr lang="ru-RU" dirty="0" smtClean="0"/>
              <a:t> 5.  Какое из данных чисел делится на </a:t>
            </a:r>
            <a:r>
              <a:rPr lang="ru-RU" b="1" dirty="0" smtClean="0"/>
              <a:t>10</a:t>
            </a:r>
          </a:p>
          <a:p>
            <a:pPr marL="514350" indent="-514350">
              <a:buNone/>
            </a:pPr>
            <a:r>
              <a:rPr lang="ru-RU" dirty="0" smtClean="0"/>
              <a:t>        а)  11250,  б)  234,   в)  4155.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 - б</a:t>
            </a: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2.  - в</a:t>
            </a: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3.   - б</a:t>
            </a: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4.   - б</a:t>
            </a: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5.  -  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25" y="549275"/>
            <a:ext cx="9144000" cy="60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3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ВОПРОСЫ:</a:t>
            </a:r>
            <a:endParaRPr lang="ru-RU" sz="3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25" y="1430338"/>
            <a:ext cx="9109075" cy="4246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742950" indent="-742950">
              <a:buFont typeface="+mj-lt"/>
              <a:buAutoNum type="arabicPeriod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 по записи натурального числа определить, делится оно без остатка </a:t>
            </a:r>
            <a:endParaRPr lang="ru-RU" sz="3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ru-RU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10 или не делится на 10?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 по записи натурального числа узнать, делится оно без остатка на 5 </a:t>
            </a:r>
            <a:endParaRPr lang="ru-RU" sz="3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ru-RU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не делится на 5?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Как по записи натурального числа узнать, делится оно без остатка на 2 </a:t>
            </a:r>
            <a:endParaRPr lang="ru-RU" sz="3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Font typeface="+mj-lt"/>
              <a:buAutoNum type="arabicPeriod"/>
              <a:defRPr/>
            </a:pPr>
            <a:r>
              <a:rPr lang="ru-RU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не делится на 2?</a:t>
            </a:r>
          </a:p>
        </p:txBody>
      </p:sp>
      <p:sp>
        <p:nvSpPr>
          <p:cNvPr id="23556" name="TextBox 46"/>
          <p:cNvSpPr txBox="1">
            <a:spLocks noChangeArrowheads="1"/>
          </p:cNvSpPr>
          <p:nvPr/>
        </p:nvSpPr>
        <p:spPr bwMode="auto">
          <a:xfrm>
            <a:off x="6261100" y="6503988"/>
            <a:ext cx="295433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700" b="1" dirty="0">
              <a:solidFill>
                <a:srgbClr val="00B050"/>
              </a:solidFill>
              <a:latin typeface="Adobe Fangsong Std R" pitchFamily="18" charset="-128"/>
              <a:ea typeface="Adobe Fangsong Std R" pitchFamily="18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1448" y="11787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2: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число оканчивается четной цифрой, т.е. одной из цифр 0, 2, 4, 6, 8, то оно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делится на 2. </a:t>
            </a:r>
          </a:p>
          <a:p>
            <a:pPr>
              <a:buNone/>
            </a:pPr>
            <a:r>
              <a:rPr lang="ru-RU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Числа, оканчивающиеся цифрой 1, 3, 5, 7, 9,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делятся на 2.</a:t>
            </a:r>
          </a:p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1496" y="728640"/>
            <a:ext cx="4572032" cy="3911609"/>
          </a:xfrm>
        </p:spPr>
        <p:txBody>
          <a:bodyPr numCol="1"/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10:                               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Делим числа мы на 10,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конце числа.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Ну а если его нету,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получится тогда.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62012" y="2438868"/>
            <a:ext cx="421484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5: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Когда число оканчивается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цифру 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5,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Деление начинается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простое число 5.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Домашнее задание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chemeClr val="hlink"/>
              </a:buClr>
              <a:buSzPct val="70000"/>
              <a:defRPr/>
            </a:pPr>
            <a:r>
              <a:rPr lang="ru-RU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1. </a:t>
            </a:r>
            <a:r>
              <a:rPr lang="ru-RU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п.4.3 стр.139</a:t>
            </a:r>
            <a:r>
              <a:rPr lang="ru-RU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прочитать , выучить все признаки.</a:t>
            </a:r>
          </a:p>
          <a:p>
            <a:pPr lvl="0">
              <a:buClr>
                <a:schemeClr val="hlink"/>
              </a:buClr>
              <a:buSzPct val="70000"/>
              <a:buNone/>
              <a:defRPr/>
            </a:pPr>
            <a:r>
              <a:rPr lang="ru-RU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2. Решить №№ </a:t>
            </a:r>
            <a:r>
              <a:rPr lang="ru-RU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606, 609</a:t>
            </a:r>
            <a:endParaRPr lang="ru-RU" kern="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 descr="kniga_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4286256"/>
            <a:ext cx="2447925" cy="166210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C:\Users\Дилара\Desktop\Безымянный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472" y="638628"/>
            <a:ext cx="7873577" cy="1800240"/>
          </a:xfrm>
          <a:prstGeom prst="rect">
            <a:avLst/>
          </a:prstGeom>
          <a:noFill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 l="29748" t="51680" r="11449" b="36015"/>
          <a:stretch>
            <a:fillRect/>
          </a:stretch>
        </p:blipFill>
        <p:spPr bwMode="auto">
          <a:xfrm>
            <a:off x="611472" y="2618892"/>
            <a:ext cx="8416122" cy="99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0011</Template>
  <TotalTime>740</TotalTime>
  <Words>692</Words>
  <Application>Microsoft Office PowerPoint</Application>
  <PresentationFormat>Экран (4:3)</PresentationFormat>
  <Paragraphs>174</Paragraphs>
  <Slides>22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0011</vt:lpstr>
      <vt:lpstr>Специальное оформление</vt:lpstr>
      <vt:lpstr>Формула</vt:lpstr>
      <vt:lpstr>Блез Паскаль</vt:lpstr>
      <vt:lpstr>Слайд 2</vt:lpstr>
      <vt:lpstr>Признаки делимости на 2, 5, 10.</vt:lpstr>
      <vt:lpstr>Цель урока</vt:lpstr>
      <vt:lpstr>Слайд 5</vt:lpstr>
      <vt:lpstr>Слайд 6</vt:lpstr>
      <vt:lpstr>Слайд 7</vt:lpstr>
      <vt:lpstr>Слайд 8</vt:lpstr>
      <vt:lpstr> </vt:lpstr>
      <vt:lpstr>Слайд 10</vt:lpstr>
      <vt:lpstr>ФИЗКУЛЬТМИНУТКА</vt:lpstr>
      <vt:lpstr> Назовите несколько значений выражения переменной а, при которых значение </vt:lpstr>
      <vt:lpstr>Слайд 13</vt:lpstr>
      <vt:lpstr>Слайд 14</vt:lpstr>
      <vt:lpstr>Слайд 15</vt:lpstr>
      <vt:lpstr>тест</vt:lpstr>
      <vt:lpstr>Ответы</vt:lpstr>
      <vt:lpstr>Слайд 18</vt:lpstr>
      <vt:lpstr>Слайд 19</vt:lpstr>
      <vt:lpstr>Слайд 20</vt:lpstr>
      <vt:lpstr>Домашнее задание</vt:lpstr>
      <vt:lpstr>Слайд 22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ИНФОРМАТИК</cp:lastModifiedBy>
  <cp:revision>93</cp:revision>
  <dcterms:created xsi:type="dcterms:W3CDTF">2014-02-20T08:39:13Z</dcterms:created>
  <dcterms:modified xsi:type="dcterms:W3CDTF">2015-11-19T10:53:39Z</dcterms:modified>
</cp:coreProperties>
</file>